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59" r:id="rId5"/>
    <p:sldId id="262" r:id="rId6"/>
    <p:sldId id="260" r:id="rId7"/>
    <p:sldId id="263" r:id="rId8"/>
    <p:sldId id="258" r:id="rId9"/>
    <p:sldId id="266" r:id="rId10"/>
    <p:sldId id="270" r:id="rId11"/>
    <p:sldId id="268" r:id="rId12"/>
    <p:sldId id="267" r:id="rId13"/>
    <p:sldId id="269" r:id="rId14"/>
    <p:sldId id="271" r:id="rId15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Pretendard" panose="02000503000000020004" pitchFamily="2" charset="-127"/>
      <p:regular r:id="rId19"/>
      <p:bold r:id="rId20"/>
    </p:embeddedFont>
    <p:embeddedFont>
      <p:font typeface="Pretendard Medium" panose="02000503000000020004" pitchFamily="2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49"/>
    <p:restoredTop sz="86395"/>
  </p:normalViewPr>
  <p:slideViewPr>
    <p:cSldViewPr snapToGrid="0">
      <p:cViewPr varScale="1">
        <p:scale>
          <a:sx n="60" d="100"/>
          <a:sy n="60" d="100"/>
        </p:scale>
        <p:origin x="192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B8801-DB1D-9044-AEDE-A6602920DAC9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EAB25-3308-3D4F-8664-033CE0111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953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그림에서는 함수의 코드가 들어갔지만 실제로는 </a:t>
            </a:r>
            <a:r>
              <a:rPr kumimoji="1" lang="ko-KR" altLang="en-US" dirty="0" err="1"/>
              <a:t>리턴주소값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전달 받은 인자</a:t>
            </a:r>
            <a:r>
              <a:rPr kumimoji="1" lang="en-US" altLang="ko-KR" dirty="0"/>
              <a:t>, local variable</a:t>
            </a:r>
            <a:r>
              <a:rPr kumimoji="1" lang="ko-KR" altLang="en-US" dirty="0"/>
              <a:t> 등이 들어가며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이것을 스택 프레임이라고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Call stack</a:t>
            </a:r>
            <a:r>
              <a:rPr kumimoji="1" lang="ko-KR" altLang="en-US" dirty="0"/>
              <a:t>에도 사이즈가 정해져 있어서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한계치 이상으로 </a:t>
            </a:r>
            <a:r>
              <a:rPr kumimoji="1" lang="en-US" altLang="ko-KR" dirty="0"/>
              <a:t>stack</a:t>
            </a:r>
            <a:r>
              <a:rPr kumimoji="1" lang="ko-KR" altLang="en-US" dirty="0"/>
              <a:t>에 저장되면 </a:t>
            </a:r>
            <a:r>
              <a:rPr kumimoji="1" lang="en-US" altLang="ko-KR" dirty="0"/>
              <a:t>overflow</a:t>
            </a:r>
            <a:r>
              <a:rPr kumimoji="1" lang="ko-KR" altLang="en-US" dirty="0"/>
              <a:t>가 발생한다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http://10bun.tv/beginner/episode-4/#%E1%84%8C%E1%85%A2%E1%84%80%E1%85%B1%E1%84%92%E1%85%A1%E1%86%B7%E1%84%89%E1%85%AE%E1%84%8B%E1%85%B4-%E1%84%92%E1%85%A9%E1%84%8E%E1%85%AE%E1%86%AF-%E1%84%86%E1%85%B5%E1%86%BE-%E1%84%85%E1%85%B5%E1%84%90%E1%85%A5%E1%86%AB-%E1%84%80%E1%85%AA%E1%84%8C%E1%85%A5%E1%86%BC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EAB25-3308-3D4F-8664-033CE0111A3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849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CA" altLang="ko-KR" dirty="0"/>
              <a:t>http://</a:t>
            </a:r>
            <a:r>
              <a:rPr kumimoji="1" lang="en-CA" altLang="ko-KR" dirty="0" err="1"/>
              <a:t>www.xybernetics.com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techtalk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SortingAlgorithmsExplained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SortingAlgorithmsExplained.html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EAB25-3308-3D4F-8664-033CE0111A3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9161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피보나치 수열을 재귀함수를 이용하여 구현하게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모든 경우를 탐색하기 때문에 상당한 재귀적 호출이 일어난다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결국 스택이 쌓이게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크지 않은 숫자에도 </a:t>
            </a:r>
            <a:r>
              <a:rPr kumimoji="1" lang="en-US" altLang="ko-KR" dirty="0"/>
              <a:t>overflow</a:t>
            </a:r>
            <a:r>
              <a:rPr kumimoji="1" lang="ko-KR" altLang="en-US" dirty="0"/>
              <a:t>가 발생하게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CA" altLang="ko-KR" dirty="0"/>
              <a:t>https://</a:t>
            </a:r>
            <a:r>
              <a:rPr kumimoji="1" lang="en-CA" altLang="ko-KR" dirty="0" err="1"/>
              <a:t>realpython.com</a:t>
            </a:r>
            <a:r>
              <a:rPr kumimoji="1" lang="en-CA" altLang="ko-KR" dirty="0"/>
              <a:t>/python-thinking-recursively/</a:t>
            </a:r>
            <a:endParaRPr kumimoji="1" lang="ko-KR" altLang="en-US" dirty="0"/>
          </a:p>
          <a:p>
            <a:r>
              <a:rPr kumimoji="1" lang="en-CA" altLang="ko-KR" dirty="0"/>
              <a:t>https://</a:t>
            </a:r>
            <a:r>
              <a:rPr kumimoji="1" lang="en-CA" altLang="ko-KR" dirty="0" err="1"/>
              <a:t>psychoria.tistory.com</a:t>
            </a:r>
            <a:r>
              <a:rPr kumimoji="1" lang="en-CA" altLang="ko-KR" dirty="0"/>
              <a:t>/28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EAB25-3308-3D4F-8664-033CE0111A3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76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“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(0)</a:t>
            </a:r>
            <a:r>
              <a:rPr lang="ko-KR" altLang="en-US" b="0" i="0" dirty="0" err="1">
                <a:solidFill>
                  <a:srgbClr val="ACA496"/>
                </a:solidFill>
                <a:effectLst/>
                <a:latin typeface="Noto Sans KR"/>
              </a:rPr>
              <a:t>으로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 시작하여 재귀 호출을 반복하다가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(5)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가 호출되면 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count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값이 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5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가 되어 종료 조건을 만족한다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. 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return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문을 만나서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(5)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함수가 종료된다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그러고 나면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(4)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에서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(5)</a:t>
            </a:r>
            <a:r>
              <a:rPr lang="ko-KR" altLang="en-US" b="0" i="0" dirty="0" err="1">
                <a:solidFill>
                  <a:srgbClr val="ACA496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 호출했던 위치의 다음 로직으로 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2</a:t>
            </a:r>
            <a:r>
              <a:rPr lang="ko-KR" altLang="en-US" b="0" i="0" dirty="0" err="1">
                <a:solidFill>
                  <a:srgbClr val="ACA496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 출력하고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(4)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함수를 종료하게 된다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그러고 나면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(3)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에서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(4)</a:t>
            </a:r>
            <a:r>
              <a:rPr lang="ko-KR" altLang="en-US" b="0" i="0" dirty="0" err="1">
                <a:solidFill>
                  <a:srgbClr val="ACA496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 호출했던 위치의 다음 로직으로 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2</a:t>
            </a:r>
            <a:r>
              <a:rPr lang="ko-KR" altLang="en-US" b="0" i="0" dirty="0" err="1">
                <a:solidFill>
                  <a:srgbClr val="ACA496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 출력하고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(3)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함수를 종료하게 된다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그러고 나면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(2)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에서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(3)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을 호출했던 위치의 다음 로직으로 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2</a:t>
            </a:r>
            <a:r>
              <a:rPr lang="ko-KR" altLang="en-US" b="0" i="0" dirty="0" err="1">
                <a:solidFill>
                  <a:srgbClr val="ACA496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 출력하고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(2)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함수를 종료하게 된다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그러고 나면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(1)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에서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(2)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을 호출했던 위치의 다음 로직으로 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2</a:t>
            </a:r>
            <a:r>
              <a:rPr lang="ko-KR" altLang="en-US" b="0" i="0" dirty="0" err="1">
                <a:solidFill>
                  <a:srgbClr val="ACA496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 출력하고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(1)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함수를 종료하게 된다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그러고 나면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(0)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에서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(1)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을 호출했던 위치의 다음 로직으로 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2</a:t>
            </a:r>
            <a:r>
              <a:rPr lang="ko-KR" altLang="en-US" b="0" i="0" dirty="0" err="1">
                <a:solidFill>
                  <a:srgbClr val="ACA496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 출력하고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(0)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함수를 종료하게 된다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처음 호출했던 </a:t>
            </a:r>
            <a:r>
              <a:rPr lang="en-CA" altLang="ko-KR" b="0" i="0" dirty="0" err="1">
                <a:solidFill>
                  <a:srgbClr val="ACA496"/>
                </a:solidFill>
                <a:effectLst/>
                <a:latin typeface="Noto Sans KR"/>
              </a:rPr>
              <a:t>func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(0)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이 종료되었으므로 재귀 호출은 끝을 맺는다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.”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0" i="0" dirty="0">
              <a:solidFill>
                <a:srgbClr val="ACA496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함수가 호출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(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call)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되면 스택 프레임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네모 상자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이 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push(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메모리 할당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되고 함수가 종료되면 스택 프레임이 </a:t>
            </a:r>
            <a:r>
              <a:rPr lang="en-CA" altLang="ko-KR" b="0" i="0" dirty="0">
                <a:solidFill>
                  <a:srgbClr val="ACA496"/>
                </a:solidFill>
                <a:effectLst/>
                <a:latin typeface="Noto Sans KR"/>
              </a:rPr>
              <a:t>pop(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메모리 할당 해제</a:t>
            </a:r>
            <a:r>
              <a:rPr lang="en-US" altLang="ko-KR" b="0" i="0" dirty="0">
                <a:solidFill>
                  <a:srgbClr val="ACA496"/>
                </a:solidFill>
                <a:effectLst/>
                <a:latin typeface="Noto Sans KR"/>
              </a:rPr>
              <a:t>) </a:t>
            </a:r>
            <a:r>
              <a:rPr lang="ko-KR" altLang="en-US" b="0" i="0" dirty="0">
                <a:solidFill>
                  <a:srgbClr val="ACA496"/>
                </a:solidFill>
                <a:effectLst/>
                <a:latin typeface="Noto Sans KR"/>
              </a:rPr>
              <a:t>된다</a:t>
            </a:r>
            <a:endParaRPr kumimoji="1" lang="en-US" altLang="ko-KR" b="0" i="0" dirty="0">
              <a:solidFill>
                <a:srgbClr val="ACA496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0" i="0" dirty="0">
              <a:solidFill>
                <a:srgbClr val="ACA496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EAB25-3308-3D4F-8664-033CE0111A3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281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CA" altLang="ko-KR" dirty="0"/>
              <a:t>http://</a:t>
            </a:r>
            <a:r>
              <a:rPr kumimoji="1" lang="en-CA" altLang="ko-KR" dirty="0" err="1"/>
              <a:t>www.xybernetics.com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techtalk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SortingAlgorithmsExplained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SortingAlgorithmsExplained.html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EAB25-3308-3D4F-8664-033CE0111A3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137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CA" altLang="ko-KR" dirty="0"/>
              <a:t>http://</a:t>
            </a:r>
            <a:r>
              <a:rPr kumimoji="1" lang="en-CA" altLang="ko-KR" dirty="0" err="1"/>
              <a:t>www.xybernetics.com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techtalk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SortingAlgorithmsExplained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SortingAlgorithmsExplained.html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EAB25-3308-3D4F-8664-033CE0111A3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22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CA" altLang="ko-KR" dirty="0"/>
              <a:t>https://</a:t>
            </a:r>
            <a:r>
              <a:rPr kumimoji="1" lang="en-CA" altLang="ko-KR" dirty="0" err="1"/>
              <a:t>codepumpkin.com</a:t>
            </a:r>
            <a:r>
              <a:rPr kumimoji="1" lang="en-CA" altLang="ko-KR" dirty="0"/>
              <a:t>/bubble-sort/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EAB25-3308-3D4F-8664-033CE0111A3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8534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CA" altLang="ko-KR" dirty="0"/>
              <a:t>https://</a:t>
            </a:r>
            <a:r>
              <a:rPr kumimoji="1" lang="en-CA" altLang="ko-KR" dirty="0" err="1"/>
              <a:t>codepumpkin.com</a:t>
            </a:r>
            <a:r>
              <a:rPr kumimoji="1" lang="en-CA" altLang="ko-KR" dirty="0"/>
              <a:t>/merge-sort-sorting-algorithm/</a:t>
            </a:r>
          </a:p>
          <a:p>
            <a:endParaRPr kumimoji="1" lang="en-CA" altLang="ko-KR" dirty="0"/>
          </a:p>
          <a:p>
            <a:r>
              <a:rPr kumimoji="1" lang="en-CA" altLang="ko-KR" dirty="0" err="1"/>
              <a:t>Devide</a:t>
            </a:r>
            <a:r>
              <a:rPr kumimoji="1" lang="en-CA" altLang="ko-KR" dirty="0"/>
              <a:t> and conquer</a:t>
            </a:r>
            <a:r>
              <a:rPr kumimoji="1" lang="ko-KR" altLang="en-US" dirty="0"/>
              <a:t>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큰 문제를 반으로 쪼개어 문제를 </a:t>
            </a:r>
            <a:r>
              <a:rPr kumimoji="1" lang="ko-KR" altLang="en-US" dirty="0" err="1"/>
              <a:t>해결해나가는</a:t>
            </a:r>
            <a:r>
              <a:rPr kumimoji="1" lang="ko-KR" altLang="en-US" dirty="0"/>
              <a:t> 방식이다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EAB25-3308-3D4F-8664-033CE0111A3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3749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CA" altLang="ko-KR" dirty="0"/>
              <a:t>https://</a:t>
            </a:r>
            <a:r>
              <a:rPr kumimoji="1" lang="en-CA" altLang="ko-KR" dirty="0" err="1"/>
              <a:t>www.tutorialspoint.com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data_structures_algorithms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quick_sort_algorithm.htm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CA" altLang="ko-KR" dirty="0"/>
              <a:t>https://hsp1116.tistory.com/33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EAB25-3308-3D4F-8664-033CE0111A3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420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CA" altLang="ko-KR" dirty="0"/>
              <a:t>http://</a:t>
            </a:r>
            <a:r>
              <a:rPr kumimoji="1" lang="en-CA" altLang="ko-KR" dirty="0" err="1"/>
              <a:t>www.xybernetics.com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techtalk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SortingAlgorithmsExplained</a:t>
            </a:r>
            <a:r>
              <a:rPr kumimoji="1" lang="en-CA" altLang="ko-KR" dirty="0"/>
              <a:t>/</a:t>
            </a:r>
            <a:r>
              <a:rPr kumimoji="1" lang="en-CA" altLang="ko-KR" dirty="0" err="1"/>
              <a:t>SortingAlgorithmsExplained.html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EAB25-3308-3D4F-8664-033CE0111A3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273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4B40F-98B5-CE46-28BB-E6CF716ED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72BF91-2AAB-E0DF-6730-BC57FEA3E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DF2E9-526C-0EE2-09DD-D56345E8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CA648-EA72-71A3-E768-58AFC41D7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4ACB2-7E3D-962A-05EE-073AD1A7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70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48762-36B7-3C3C-2B4A-257A78D3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026590-2473-E92A-CF84-DC758FE3A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77384-BE9E-440C-662C-13F2EF8F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B44A1-2987-FC79-F666-79BA27530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080F76-0923-B8F9-F29B-33F1B65C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3998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D510CB-AEB0-58F4-CA2B-9DF4600A55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0BE530-C0ED-5F46-E716-642C24AB8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AF5BE-5C64-306B-B87D-41330EB5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817AA0-4031-EAB8-99AB-53331527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43858-F4B9-D7A6-F6C8-1E26EFBA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007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BE79D-76F2-6A8E-C562-1BBE9393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1A407-62D5-7014-0882-561330F6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E7947-43FD-0AA9-219F-D7E3BC83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EF4B4-F9FC-EA6F-F69B-E2EE34FC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04AC1-4AD5-F193-A7E3-1981CDD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636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E76FA-943F-0D76-BC4C-489FB453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BAFDD6-46CD-B536-091F-CC96C4A5C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3E3A44-872E-9DC4-1F9D-8A90E28C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5B07D-B6E0-1563-EFDB-1B7B014A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E5043-1204-CF56-4B70-E4DE6090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72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BC0E2-C945-5D51-1BA8-891A3F8B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88FC14-AF5A-80A3-90D6-F4E7FF222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3D3BB-E1BF-A581-0D52-2AAC7789D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6033B6-0C1E-AE92-D995-FBDA36E0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004A63-304D-E09A-3B7C-88446092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45EA4-E7D6-A8A4-062D-4DF61A66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15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5B874-AA6D-29C1-AFAE-3B6A4081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089FD9-E7AC-1914-42AA-1ECCB8E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D72C96-3E06-DAAC-8672-ABBE51139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104D90-652B-2320-1C26-A155D45C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FB9169-E70A-9795-C02E-CDE023736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DBE7B1-8C30-98EB-7F12-DCA7775E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6DADF-4FCD-45E5-C7FE-82170505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BE66D2-2E03-0187-C9C8-A0B55D71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0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2EE97-8E73-1252-499B-1CBDC91E2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D02E0E-1A40-79B1-328A-FD5661228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B1CE9F-5B26-F1D1-7092-722A22D3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266C08-F1D5-0D7B-2715-29A50FEB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982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F1C5D0-BC60-DA46-D817-D6A88C0D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A66A29-CA84-0BD3-97E5-5DB2FFEE7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5D7722-2B65-0EC8-80D7-70C0F7A8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55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A4CA1-BC0F-1C96-F132-F3B65E42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E469A-E80D-2924-DFB2-7DF0F6049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F83277-F66C-FEDE-B67B-FEDFE2179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1A60BB-4C88-C350-5586-C4316DA7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7BF5B3-66A0-C8F2-0CBC-1A5013F1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5398F5-A9F2-AC00-8F11-5E315173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4094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9C5AC-6185-9074-96D2-9963E207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EF02F3-049B-742D-F5CE-5C7FF450D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FD6BA-7B1F-72A7-AF56-F609D8D2A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B4DC8A-BE5B-64E3-2CCB-077932F30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44FB2-E8AA-32DA-D73A-3DF14A9D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451C48-FEE2-B3AD-047B-39FF080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585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366093-57D3-A96F-E9E9-54ACAC46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166BB-9A55-54A0-F34C-C59FDF001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2EDE8-D7DE-16A9-2DC9-6D4D40374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AF1F6-F782-4F46-995E-C1804E6EAB14}" type="datetimeFigureOut">
              <a:rPr kumimoji="1" lang="ko-KR" altLang="en-US" smtClean="0"/>
              <a:t>2023. 1. 16.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1FE89-9C9B-885B-A9CC-D931EE429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7E4AF-E4A5-4E4C-32C1-5EF2BBF43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29EDB-33ED-F94B-A068-DBD931EDCE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637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7997F-3EE6-A968-4A4A-BA922F311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8312"/>
            <a:ext cx="9144000" cy="1154389"/>
          </a:xfrm>
        </p:spPr>
        <p:txBody>
          <a:bodyPr/>
          <a:lstStyle/>
          <a:p>
            <a:r>
              <a:rPr lang="ko-KR" altLang="en-US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재귀함수와 정렬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FEE5E0F4-D4EE-95CF-AF60-82235B504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7534"/>
            <a:ext cx="9144000" cy="92026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코딩테스트 스터디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3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박경하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37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4400" dirty="0"/>
              <a:t>Sort)</a:t>
            </a:r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1994716"/>
            <a:ext cx="9845844" cy="2005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🔎 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2.3.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(Bubble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Sort)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인접한 두 개의 </a:t>
            </a:r>
            <a:r>
              <a:rPr lang="en-US" altLang="ko-KR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index</a:t>
            </a: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비교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index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교환하는 정렬 알고리즘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오름차순일 경우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비교할 때마다 큰 값이 뒤로 이동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하기 때문에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바퀴를 다 돌았을 때에는 가장 큰 값이 맨 뒤로 이동한다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400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9E3FD-F566-904E-B15F-4AA099AF0EBB}"/>
              </a:ext>
            </a:extLst>
          </p:cNvPr>
          <p:cNvSpPr txBox="1"/>
          <p:nvPr/>
        </p:nvSpPr>
        <p:spPr>
          <a:xfrm>
            <a:off x="1294130" y="4214937"/>
            <a:ext cx="387858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💡 </a:t>
            </a:r>
            <a:r>
              <a:rPr lang="en-US" altLang="ko-KR" sz="2800" dirty="0" err="1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endParaRPr lang="en-US" altLang="ko-KR" sz="2400" dirty="0">
              <a:solidFill>
                <a:prstClr val="black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O(N²)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 공간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O(1)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12290" name="Picture 2" descr="Bubble Sort Average Case">
            <a:extLst>
              <a:ext uri="{FF2B5EF4-FFF2-40B4-BE49-F238E27FC236}">
                <a16:creationId xmlns:a16="http://schemas.microsoft.com/office/drawing/2014/main" id="{28F62600-2FF6-4EAB-9B0D-E9D7D909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710" y="4116422"/>
            <a:ext cx="5571490" cy="19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59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4400" dirty="0"/>
              <a:t>Sort)</a:t>
            </a:r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10250" y="1834696"/>
            <a:ext cx="9845844" cy="2760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🔎 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2.4.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합병</a:t>
            </a:r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정렬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Merge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Sort)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Divide and Conquer</a:t>
            </a: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방식의 정렬 알고리즘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즉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더 이상 나눌 수 없을 때까지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두 개의 배열로 </a:t>
            </a:r>
            <a:r>
              <a:rPr lang="ko-KR" altLang="en-US" sz="2400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쪼개낸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뒤에</a:t>
            </a:r>
            <a:r>
              <a:rPr lang="en-US" altLang="ko-KR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배열을 정렬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방법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9E3FD-F566-904E-B15F-4AA099AF0EBB}"/>
              </a:ext>
            </a:extLst>
          </p:cNvPr>
          <p:cNvSpPr txBox="1"/>
          <p:nvPr/>
        </p:nvSpPr>
        <p:spPr>
          <a:xfrm>
            <a:off x="2684780" y="4802223"/>
            <a:ext cx="387858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💡 </a:t>
            </a:r>
            <a:r>
              <a:rPr lang="en-US" altLang="ko-KR" sz="2800" dirty="0" err="1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endParaRPr lang="en-US" altLang="ko-KR" sz="2400" dirty="0">
              <a:solidFill>
                <a:prstClr val="black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</a:t>
            </a:r>
            <a:r>
              <a:rPr lang="en-US" altLang="ko-KR" sz="24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Nlog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N)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 공간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O(N)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10242" name="Picture 2" descr="Merge Sort Average Case">
            <a:extLst>
              <a:ext uri="{FF2B5EF4-FFF2-40B4-BE49-F238E27FC236}">
                <a16:creationId xmlns:a16="http://schemas.microsoft.com/office/drawing/2014/main" id="{C2FD9EFB-2329-E21A-32B9-1B94BE6AF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1834696"/>
            <a:ext cx="4458920" cy="4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0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4400" dirty="0"/>
              <a:t>Sort)</a:t>
            </a:r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1971857"/>
            <a:ext cx="9845844" cy="20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🔎 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2.5.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퀵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정렬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(Quick Sort)</a:t>
            </a:r>
          </a:p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기준키가 되는 </a:t>
            </a:r>
            <a:r>
              <a:rPr lang="en-US" altLang="ko-KR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Pivot point</a:t>
            </a:r>
            <a:r>
              <a:rPr lang="ko-KR" altLang="en-US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기준으로 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작은 값은 왼쪽</a:t>
            </a:r>
            <a:r>
              <a:rPr lang="en-US" altLang="ko-KR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큰 값은 오른쪽 배열에 분할하여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저장하며 정렬하는 알고리즘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Pivot point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랜덤으로 설정하여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분할된 배열의 크기가 </a:t>
            </a:r>
            <a:r>
              <a:rPr lang="en-US" altLang="ko-KR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될 때까지 반복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한다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9E3FD-F566-904E-B15F-4AA099AF0EBB}"/>
              </a:ext>
            </a:extLst>
          </p:cNvPr>
          <p:cNvSpPr txBox="1"/>
          <p:nvPr/>
        </p:nvSpPr>
        <p:spPr>
          <a:xfrm>
            <a:off x="6408420" y="4116425"/>
            <a:ext cx="387858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💡 </a:t>
            </a:r>
            <a:r>
              <a:rPr lang="en-US" altLang="ko-KR" sz="2800" dirty="0" err="1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endParaRPr lang="en-US" altLang="ko-KR" sz="2400" dirty="0">
              <a:solidFill>
                <a:prstClr val="black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</a:t>
            </a:r>
            <a:r>
              <a:rPr lang="en-US" altLang="ko-KR" sz="24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Nlog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N)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 공간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O(N)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14340" name="Picture 4" descr="Data Structure and Algorithms - Quick Sort">
            <a:extLst>
              <a:ext uri="{FF2B5EF4-FFF2-40B4-BE49-F238E27FC236}">
                <a16:creationId xmlns:a16="http://schemas.microsoft.com/office/drawing/2014/main" id="{6F5B0526-A5C9-6340-105B-21C750225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0" y="3863341"/>
            <a:ext cx="5329590" cy="213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55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4400" dirty="0"/>
              <a:t>Sort)</a:t>
            </a:r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1971857"/>
            <a:ext cx="9845844" cy="20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🔎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2.6.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힙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정렬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(Heap Sort)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Max-Heap Tree </a:t>
            </a: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또는 </a:t>
            </a:r>
            <a:r>
              <a:rPr lang="en-US" altLang="ko-KR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Min-Heap Tree</a:t>
            </a: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구성하여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정렬하는 알고리즘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내림차순 정렬은 </a:t>
            </a:r>
            <a:r>
              <a:rPr lang="ko-KR" altLang="en-US" sz="2400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최대힙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오름차순 정렬은 </a:t>
            </a:r>
            <a:r>
              <a:rPr lang="ko-KR" altLang="en-US" sz="2400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최소힙</a:t>
            </a:r>
            <a:r>
              <a:rPr lang="ko-KR" altLang="en-US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구성한다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9E3FD-F566-904E-B15F-4AA099AF0EBB}"/>
              </a:ext>
            </a:extLst>
          </p:cNvPr>
          <p:cNvSpPr txBox="1"/>
          <p:nvPr/>
        </p:nvSpPr>
        <p:spPr>
          <a:xfrm>
            <a:off x="6408420" y="4116425"/>
            <a:ext cx="387858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💡 </a:t>
            </a:r>
            <a:r>
              <a:rPr lang="en-US" altLang="ko-KR" sz="2800" dirty="0" err="1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endParaRPr lang="en-US" altLang="ko-KR" sz="2400" dirty="0">
              <a:solidFill>
                <a:prstClr val="black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</a:t>
            </a:r>
            <a:r>
              <a:rPr lang="en-US" altLang="ko-KR" sz="24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Nlog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N)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 공간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O(N)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15362" name="Picture 2" descr="Max Heap sort">
            <a:extLst>
              <a:ext uri="{FF2B5EF4-FFF2-40B4-BE49-F238E27FC236}">
                <a16:creationId xmlns:a16="http://schemas.microsoft.com/office/drawing/2014/main" id="{20255A2F-041B-E574-2D44-5D7CCAA77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51" y="3601494"/>
            <a:ext cx="4967790" cy="27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36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4400" dirty="0"/>
              <a:t>Sort)</a:t>
            </a:r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1971857"/>
            <a:ext cx="9845844" cy="611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🔎 정렬 알고리즘의 시간 복잡도 정리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11428C8-16D9-AB19-6F2A-E0DCF089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30" y="2534961"/>
            <a:ext cx="98044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1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목차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2015170"/>
            <a:ext cx="5257800" cy="385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재귀함수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2800" dirty="0"/>
              <a:t>Recursive Function)</a:t>
            </a:r>
            <a:endParaRPr lang="en-US" altLang="ko-KR" sz="100" dirty="0"/>
          </a:p>
          <a:p>
            <a:pPr marL="0" indent="0">
              <a:buNone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(Sort)</a:t>
            </a:r>
          </a:p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2.1.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선택 정렬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(Selection Sort)</a:t>
            </a:r>
          </a:p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2.2.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삽입 정렬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(Insertion Sort) </a:t>
            </a:r>
          </a:p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2.3.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병합 정렬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(Merge Sort</a:t>
            </a:r>
          </a:p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2.4. </a:t>
            </a:r>
            <a:r>
              <a:rPr lang="ko-KR" altLang="en-US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퀵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정렬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(Quick Sort)</a:t>
            </a:r>
          </a:p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2.5.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(Bubble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Sort)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2.6.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힙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정렬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(Heap Sort)</a:t>
            </a:r>
          </a:p>
        </p:txBody>
      </p:sp>
    </p:spTree>
    <p:extLst>
      <p:ext uri="{BB962C8B-B14F-4D97-AF65-F5344CB8AC3E}">
        <p14:creationId xmlns:p14="http://schemas.microsoft.com/office/powerpoint/2010/main" val="381590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재귀함수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4400" dirty="0"/>
              <a:t>Recursive Function)</a:t>
            </a:r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1971857"/>
            <a:ext cx="9845844" cy="1662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🔎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재귀함수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란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 안에서</a:t>
            </a: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자기 자신을 다시 호출하는 함수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자신의 </a:t>
            </a:r>
            <a:r>
              <a:rPr lang="en-US" altLang="ko-KR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Logic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내부적으로 반복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하다가 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조건만족시 </a:t>
            </a:r>
            <a:r>
              <a:rPr lang="en-US" altLang="ko-KR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return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통해 결과 도출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19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1.1.</a:t>
            </a:r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재귀함수 이해하기</a:t>
            </a:r>
          </a:p>
          <a:p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1713570"/>
            <a:ext cx="9845844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✔️ 재귀함수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호출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리턴 과정</a:t>
            </a:r>
            <a:endParaRPr lang="en-US" altLang="ko-KR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344989-E351-B240-4AA1-066DE394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47" y="2441440"/>
            <a:ext cx="4850774" cy="19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BAAE911-148B-EE89-FC65-3AA845463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1" y="2362787"/>
            <a:ext cx="6696933" cy="3887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C444AC-356A-D8B6-A02A-30A582347E6E}"/>
              </a:ext>
            </a:extLst>
          </p:cNvPr>
          <p:cNvSpPr txBox="1"/>
          <p:nvPr/>
        </p:nvSpPr>
        <p:spPr>
          <a:xfrm>
            <a:off x="479080" y="4685019"/>
            <a:ext cx="710738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💡 </a:t>
            </a:r>
            <a:r>
              <a:rPr lang="en-US" altLang="ko-KR" sz="2400" dirty="0" err="1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endParaRPr lang="en-US" altLang="ko-KR" sz="2000" dirty="0">
              <a:solidFill>
                <a:prstClr val="black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 재귀함수가 호출되면 </a:t>
            </a:r>
            <a:r>
              <a:rPr lang="en-US" altLang="ko-KR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Call Stack</a:t>
            </a:r>
            <a:r>
              <a:rPr lang="ko-KR" altLang="en-US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Stack Frame</a:t>
            </a:r>
            <a:r>
              <a:rPr lang="ko-KR" altLang="en-US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저장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된다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 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Call Stack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에도 </a:t>
            </a:r>
            <a:r>
              <a:rPr lang="en-US" altLang="ko-KR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Size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정해져 있으므로 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overflow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유의한다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sz="2000" dirty="0"/>
              <a:t>   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→ 탈출조건을 만나 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return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이루어지면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자신을 호출한 </a:t>
            </a:r>
            <a:r>
              <a:rPr lang="en-US" altLang="ko-KR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caller</a:t>
            </a:r>
            <a:r>
              <a:rPr lang="ko-KR" altLang="en-US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R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Stack Frame</a:t>
            </a:r>
            <a:r>
              <a:rPr lang="ko-KR" altLang="en-US" sz="2000" dirty="0" err="1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lang="ko-KR" altLang="en-US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돌아간다</a:t>
            </a:r>
            <a:r>
              <a:rPr lang="en-US" altLang="ko-KR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3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1.1.</a:t>
            </a:r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재귀함수 이해하기</a:t>
            </a:r>
          </a:p>
          <a:p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1713569"/>
            <a:ext cx="9845844" cy="402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✔️ 재귀함수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호출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리턴 과정 </a:t>
            </a:r>
            <a:r>
              <a:rPr lang="en-US" altLang="ko-KR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lang="ko-KR" altLang="en-US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Factorial </a:t>
            </a:r>
            <a:r>
              <a:rPr lang="ko-KR" altLang="en-US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예시</a:t>
            </a:r>
            <a:endParaRPr lang="en-US" altLang="ko-KR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444AC-356A-D8B6-A02A-30A582347E6E}"/>
              </a:ext>
            </a:extLst>
          </p:cNvPr>
          <p:cNvSpPr txBox="1"/>
          <p:nvPr/>
        </p:nvSpPr>
        <p:spPr>
          <a:xfrm>
            <a:off x="1078830" y="5332459"/>
            <a:ext cx="9095609" cy="1577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💡 </a:t>
            </a:r>
            <a:r>
              <a:rPr lang="en-US" altLang="ko-KR" sz="2400" dirty="0" err="1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endParaRPr lang="en-US" altLang="ko-KR" sz="2000" dirty="0">
              <a:solidFill>
                <a:prstClr val="black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재귀함수는 트리나 그래프를 처리할 때 용이하다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 스택 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Overflow 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에러가 발생할 가능성을 항상 유의해야 한다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(ex. 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피보나치 수열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4" descr="Thinking Recursively in Python – Real Python">
            <a:extLst>
              <a:ext uri="{FF2B5EF4-FFF2-40B4-BE49-F238E27FC236}">
                <a16:creationId xmlns:a16="http://schemas.microsoft.com/office/drawing/2014/main" id="{3CC7DF8E-966B-BC7B-808B-B90A1BBB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90" y="2318656"/>
            <a:ext cx="3604117" cy="292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786E62C9-E1B8-9452-6ED2-9407ABE8D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2984" y="461423"/>
            <a:ext cx="3691854" cy="1557291"/>
          </a:xfr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D790530-5174-6300-8B7A-A5FF2A30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13" y="2299145"/>
            <a:ext cx="5121910" cy="288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4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1.2.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재귀함수 구현하기</a:t>
            </a:r>
          </a:p>
          <a:p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2063296"/>
            <a:ext cx="9845844" cy="402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✔️ </a:t>
            </a:r>
            <a:r>
              <a:rPr lang="ko-KR" altLang="en-US" sz="280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종료 조건을 만족</a:t>
            </a:r>
            <a:r>
              <a:rPr lang="ko-KR" altLang="en-US" sz="28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 일어나는 일을 고려</a:t>
            </a:r>
            <a:endParaRPr lang="en-US" altLang="ko-KR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30" name="Picture 6" descr="재귀함수 예제 이해하기">
            <a:extLst>
              <a:ext uri="{FF2B5EF4-FFF2-40B4-BE49-F238E27FC236}">
                <a16:creationId xmlns:a16="http://schemas.microsoft.com/office/drawing/2014/main" id="{ECA5C023-96B5-B439-B700-8941B9140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79" y="1479083"/>
            <a:ext cx="2866691" cy="46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B64DE8-B109-9357-F6F5-637746A5C154}"/>
              </a:ext>
            </a:extLst>
          </p:cNvPr>
          <p:cNvSpPr txBox="1"/>
          <p:nvPr/>
        </p:nvSpPr>
        <p:spPr>
          <a:xfrm>
            <a:off x="987390" y="2791954"/>
            <a:ext cx="9095609" cy="273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💡 </a:t>
            </a:r>
            <a:r>
              <a:rPr lang="en-US" altLang="ko-KR" sz="2400" dirty="0" err="1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endParaRPr lang="en-US" altLang="ko-KR" sz="2000" dirty="0">
              <a:solidFill>
                <a:prstClr val="black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 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caller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언제 </a:t>
            </a:r>
            <a:r>
              <a:rPr lang="en-US" altLang="ko-KR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return</a:t>
            </a:r>
            <a:r>
              <a:rPr lang="ko-KR" altLang="en-US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되어야 </a:t>
            </a:r>
            <a:r>
              <a:rPr lang="ko-KR" altLang="en-US" sz="20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하는지와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0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caller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에게 돌려줄 </a:t>
            </a:r>
            <a:r>
              <a:rPr lang="en-US" altLang="ko-KR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return</a:t>
            </a:r>
            <a:r>
              <a:rPr lang="ko-KR" altLang="en-US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value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endParaRPr lang="en-US" altLang="ko-KR" sz="20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어떤 값으로 정의되어야 적합한지 고민해본다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 가장 마지막 함수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종료지점을 만나기 전에는 스택 프레임을 계속해서 </a:t>
            </a:r>
            <a:r>
              <a:rPr lang="en-CA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push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</a:t>
            </a: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0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종료 조건을 만족시킬 때 </a:t>
            </a:r>
            <a:r>
              <a:rPr lang="en-CA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</a:t>
            </a:r>
            <a:r>
              <a:rPr lang="ko-KR" altLang="en-US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통해 순차적으로 재귀함수를 돈다</a:t>
            </a:r>
            <a:endParaRPr lang="en-US" altLang="ko-KR" sz="20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6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재귀함수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4400" dirty="0"/>
              <a:t>Recursive Function)</a:t>
            </a:r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2063296"/>
            <a:ext cx="9845844" cy="402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🔎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재귀함수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란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 안에서</a:t>
            </a: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자기 자신을 다시 호출하는 함수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자신의 </a:t>
            </a:r>
            <a:r>
              <a:rPr lang="en-US" altLang="ko-KR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Logic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내부적으로 반복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하다가 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조건만족시 </a:t>
            </a:r>
            <a:r>
              <a:rPr lang="en-US" altLang="ko-KR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return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통해 결과 도출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✔️ 재귀함수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이해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하기</a:t>
            </a:r>
            <a:endParaRPr lang="en-US" altLang="ko-KR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→ 재귀함수 </a:t>
            </a: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호출 및 리턴 과정</a:t>
            </a:r>
            <a:endParaRPr lang="en-US" altLang="ko-KR" sz="2400" dirty="0"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→ 재귀함수 </a:t>
            </a: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방법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   </a:t>
            </a:r>
            <a:r>
              <a:rPr lang="en-US" altLang="ko-KR" sz="2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--</a:t>
            </a:r>
            <a:r>
              <a:rPr lang="ko-KR" altLang="en-US" sz="2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→  종료 조건을 만족할 때 일어나는 일</a:t>
            </a:r>
            <a:endParaRPr lang="en-US" altLang="ko-KR" sz="2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	--</a:t>
            </a:r>
            <a:r>
              <a:rPr lang="ko-KR" altLang="en-US" sz="2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→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재귀함수 구현을 돕는 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 </a:t>
            </a:r>
            <a:r>
              <a:rPr lang="ko-KR" altLang="en-US" sz="2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요소</a:t>
            </a:r>
            <a:endParaRPr kumimoji="0" lang="en-US" altLang="ko-KR" sz="2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58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4400" dirty="0"/>
              <a:t>Sort)</a:t>
            </a:r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1971857"/>
            <a:ext cx="9845844" cy="20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🔎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2.1.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(Selection Sort)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위치에 들어갈 값을 찾아 정렬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알고리즘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Max value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또는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Min value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해당하는 </a:t>
            </a:r>
            <a:r>
              <a:rPr lang="en-US" altLang="ko-KR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Index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현재 </a:t>
            </a:r>
            <a:r>
              <a:rPr lang="en-US" altLang="ko-KR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index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데이터를 교환</a:t>
            </a:r>
            <a:endParaRPr lang="en-US" altLang="ko-KR" sz="2400" dirty="0">
              <a:solidFill>
                <a:schemeClr val="accent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en-US" altLang="ko-KR" sz="2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최소 선택 정렬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(Min-Selection Sort) /</a:t>
            </a:r>
            <a:r>
              <a:rPr lang="en-US" altLang="ko-KR" sz="2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선택 정렬</a:t>
            </a:r>
            <a:r>
              <a:rPr lang="en-US" altLang="ko-KR" sz="2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(Max-Selection Sort) ]</a:t>
            </a:r>
          </a:p>
          <a:p>
            <a:pPr marL="0" indent="0">
              <a:buNone/>
            </a:pPr>
            <a:endParaRPr lang="en-US" altLang="ko-KR" sz="2400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lang="en-US" altLang="ko-KR" sz="2400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9E3FD-F566-904E-B15F-4AA099AF0EBB}"/>
              </a:ext>
            </a:extLst>
          </p:cNvPr>
          <p:cNvSpPr txBox="1"/>
          <p:nvPr/>
        </p:nvSpPr>
        <p:spPr>
          <a:xfrm>
            <a:off x="6408420" y="4116425"/>
            <a:ext cx="387858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💡 </a:t>
            </a:r>
            <a:r>
              <a:rPr lang="en-US" altLang="ko-KR" sz="2800" dirty="0" err="1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endParaRPr lang="en-US" altLang="ko-KR" sz="2400" dirty="0">
              <a:solidFill>
                <a:prstClr val="black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O(N²)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 공간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O(1)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6150" name="Picture 6" descr="Selection Sort Average Case">
            <a:extLst>
              <a:ext uri="{FF2B5EF4-FFF2-40B4-BE49-F238E27FC236}">
                <a16:creationId xmlns:a16="http://schemas.microsoft.com/office/drawing/2014/main" id="{3897B235-FBDA-B6B4-7DE4-F555959F1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58" y="4091941"/>
            <a:ext cx="5151002" cy="22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46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099E3DE-5BB0-7D40-16F9-51054D9FD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0" y="3429000"/>
            <a:ext cx="5329029" cy="28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259D009-4737-BF0A-B7BC-422C291F368B}"/>
              </a:ext>
            </a:extLst>
          </p:cNvPr>
          <p:cNvSpPr txBox="1">
            <a:spLocks/>
          </p:cNvSpPr>
          <p:nvPr/>
        </p:nvSpPr>
        <p:spPr>
          <a:xfrm>
            <a:off x="1078830" y="564384"/>
            <a:ext cx="10110538" cy="115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4400" dirty="0"/>
              <a:t>Sort)</a:t>
            </a:r>
            <a:endParaRPr lang="en-US" altLang="ko-KR" sz="500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3EF8AA-28AC-6BF5-CFC1-95C4BCC126C8}"/>
              </a:ext>
            </a:extLst>
          </p:cNvPr>
          <p:cNvSpPr txBox="1">
            <a:spLocks/>
          </p:cNvSpPr>
          <p:nvPr/>
        </p:nvSpPr>
        <p:spPr>
          <a:xfrm>
            <a:off x="1078830" y="1971857"/>
            <a:ext cx="9845844" cy="20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🔎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2.2.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삽입 정렬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(Insertion Sort)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index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해당하는 값이 현재 위치 이하의 요소들을 비교하여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자신이 들어갈 위치에 삽입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하며 정렬하는 알고리즘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즉 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원소가 </a:t>
            </a:r>
            <a:r>
              <a:rPr lang="en-US" altLang="ko-KR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i+1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원소와 비교하여 비교 </a:t>
            </a:r>
            <a:r>
              <a:rPr lang="en-US" altLang="ko-KR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index</a:t>
            </a:r>
            <a:r>
              <a:rPr lang="ko-KR" altLang="en-US" sz="2400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와의</a:t>
            </a:r>
            <a:r>
              <a:rPr lang="ko-KR" altLang="en-US" sz="24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교환 유무를 결정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한다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9E3FD-F566-904E-B15F-4AA099AF0EBB}"/>
              </a:ext>
            </a:extLst>
          </p:cNvPr>
          <p:cNvSpPr txBox="1"/>
          <p:nvPr/>
        </p:nvSpPr>
        <p:spPr>
          <a:xfrm>
            <a:off x="6408420" y="4116425"/>
            <a:ext cx="3878580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💡 </a:t>
            </a:r>
            <a:r>
              <a:rPr lang="en-US" altLang="ko-KR" sz="2800" dirty="0" err="1">
                <a:solidFill>
                  <a:prstClr val="black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endParaRPr lang="en-US" altLang="ko-KR" sz="2400" dirty="0">
              <a:solidFill>
                <a:prstClr val="black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O(N²)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→ 공간 복잡도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O(1)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1263</Words>
  <Application>Microsoft Macintosh PowerPoint</Application>
  <PresentationFormat>와이드스크린</PresentationFormat>
  <Paragraphs>141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맑은 고딕</vt:lpstr>
      <vt:lpstr>Pretendard Medium</vt:lpstr>
      <vt:lpstr>Noto Sans KR</vt:lpstr>
      <vt:lpstr>Pretendard</vt:lpstr>
      <vt:lpstr>Office 테마</vt:lpstr>
      <vt:lpstr>재귀함수와 정렬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재귀함수와 정렬</dc:title>
  <dc:creator>박경하</dc:creator>
  <cp:lastModifiedBy>박경하</cp:lastModifiedBy>
  <cp:revision>2</cp:revision>
  <dcterms:created xsi:type="dcterms:W3CDTF">2023-01-15T08:21:24Z</dcterms:created>
  <dcterms:modified xsi:type="dcterms:W3CDTF">2023-01-16T08:02:07Z</dcterms:modified>
</cp:coreProperties>
</file>